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317" r:id="rId2"/>
    <p:sldId id="256" r:id="rId3"/>
    <p:sldId id="273" r:id="rId4"/>
    <p:sldId id="269" r:id="rId5"/>
    <p:sldId id="271" r:id="rId6"/>
    <p:sldId id="277" r:id="rId7"/>
    <p:sldId id="315" r:id="rId8"/>
    <p:sldId id="316" r:id="rId9"/>
    <p:sldId id="314" r:id="rId10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15/08/2011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6</a:t>
            </a:fld>
            <a:endParaRPr lang="es-CO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7</a:t>
            </a:fld>
            <a:endParaRPr lang="es-CO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8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9E056-3BB7-4453-8809-626F35A35D06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7EDA-7D4D-46F1-9605-95C2606215D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46D-E622-4D1E-BC02-FC028215DB47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1649-A8B9-4E1B-AEE1-CD170A33B8F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9C34-84A5-42EA-9562-93E6669B0319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816CE-C5AB-40AA-B10E-0153BB2EFE8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4FA8-A0C4-473C-8AF2-421BF84C7DE6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8F4B-A844-401F-818C-466478E8E22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178F0-D2C1-4DB1-AE75-8AF30D9EEC0C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08C1A-9363-436F-B509-27C6DD93B62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F82DD-5ACD-4DCA-921D-61D54985C22B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69B8-81FE-41D2-826D-CD7C08D0472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899B-A5AC-4996-B192-F9478B5483A4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DDDEC-5267-41C2-8508-20E3C66380B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265FF-2CBE-48F6-B0B9-FA065CF86C8A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F3C6-1F6C-4B1D-8500-D6E9F968DC5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332F3-FB5F-4CD1-AC3E-B82C97B81489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CF302-E94C-48A9-86E2-8567342BBE1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049B-1665-4767-97C3-CD1F9CD09C28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3AF22-EDFA-4E36-BDE3-D387E861C15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6164-7271-45DC-8868-00C74638C913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89B44-2646-46AC-BDFF-0372FEBC5D5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/>
              <a:pPr>
                <a:defRPr/>
              </a:pPr>
              <a:t>15/08/2011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5723BF-D16E-463A-9F52-FE834BE1875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Hoja_de_c_lculo_de_Microsoft_Office_Excel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539552" y="177281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ANÁLISIS DOFA </a:t>
            </a:r>
            <a:endParaRPr lang="es-CO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403648" y="2348879"/>
          <a:ext cx="6480720" cy="3492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</a:tblGrid>
              <a:tr h="1152128">
                <a:tc>
                  <a:txBody>
                    <a:bodyPr/>
                    <a:lstStyle/>
                    <a:p>
                      <a:r>
                        <a:rPr lang="es-CO" dirty="0" smtClean="0"/>
                        <a:t>         Análisis</a:t>
                      </a:r>
                      <a:r>
                        <a:rPr lang="es-CO" baseline="0" dirty="0" smtClean="0"/>
                        <a:t> Interno</a:t>
                      </a:r>
                    </a:p>
                    <a:p>
                      <a:endParaRPr lang="es-CO" baseline="0" dirty="0" smtClean="0"/>
                    </a:p>
                    <a:p>
                      <a:endParaRPr lang="es-CO" baseline="0" dirty="0" smtClean="0"/>
                    </a:p>
                    <a:p>
                      <a:r>
                        <a:rPr lang="es-CO" baseline="0" dirty="0" smtClean="0"/>
                        <a:t>Análisis Externo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Fortalezas - F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Debilidades - D</a:t>
                      </a:r>
                      <a:endParaRPr lang="es-CO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es-CO" dirty="0" smtClean="0"/>
                        <a:t>Oportunidades - 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Estrategias – FO</a:t>
                      </a:r>
                    </a:p>
                    <a:p>
                      <a:r>
                        <a:rPr lang="es-CO" sz="1100" dirty="0" smtClean="0"/>
                        <a:t>(Utilizar</a:t>
                      </a:r>
                      <a:r>
                        <a:rPr lang="es-CO" sz="1100" baseline="0" dirty="0" smtClean="0"/>
                        <a:t> las fortalezas para aprovechar las oportunidades)</a:t>
                      </a:r>
                      <a:endParaRPr lang="es-CO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Estrategias – DO</a:t>
                      </a:r>
                    </a:p>
                    <a:p>
                      <a:r>
                        <a:rPr lang="es-CO" sz="1100" dirty="0" smtClean="0"/>
                        <a:t>(Mejorar</a:t>
                      </a:r>
                      <a:r>
                        <a:rPr lang="es-CO" sz="1100" baseline="0" dirty="0" smtClean="0"/>
                        <a:t> las debilidades internas, valiéndose de las oportunidades externas)</a:t>
                      </a:r>
                      <a:endParaRPr lang="es-CO" sz="1100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es-CO" dirty="0" smtClean="0"/>
                        <a:t>Amenazas - 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Estrategias – FA</a:t>
                      </a:r>
                    </a:p>
                    <a:p>
                      <a:r>
                        <a:rPr lang="es-CO" sz="1100" dirty="0" smtClean="0"/>
                        <a:t>(Utilizar las fortalezas de la institución</a:t>
                      </a:r>
                      <a:r>
                        <a:rPr lang="es-CO" sz="1100" baseline="0" dirty="0" smtClean="0"/>
                        <a:t> para evitar o reducir el impacto de las amenazas externas)</a:t>
                      </a:r>
                      <a:endParaRPr lang="es-CO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Estrategias – DA</a:t>
                      </a:r>
                    </a:p>
                    <a:p>
                      <a:r>
                        <a:rPr lang="es-CO" sz="1100" dirty="0" smtClean="0"/>
                        <a:t>(Su objetivo es derrotar las debilidades</a:t>
                      </a:r>
                      <a:r>
                        <a:rPr lang="es-CO" sz="1100" baseline="0" dirty="0" smtClean="0"/>
                        <a:t> internas y eludir las amenazas)</a:t>
                      </a:r>
                      <a:endParaRPr lang="es-CO" sz="11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15 Conector recto"/>
          <p:cNvCxnSpPr/>
          <p:nvPr/>
        </p:nvCxnSpPr>
        <p:spPr>
          <a:xfrm>
            <a:off x="1403648" y="2420888"/>
            <a:ext cx="208823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973943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539552" y="1772816"/>
            <a:ext cx="77048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s-CO" dirty="0" smtClean="0"/>
              <a:t> </a:t>
            </a:r>
            <a:r>
              <a:rPr lang="es-CO" sz="1400" dirty="0" smtClean="0"/>
              <a:t>Además de la MATRIZ DOFA (Debilidades,  Oportunidades, Fortalezas y Amenazas), hay otro tipo de herramientas </a:t>
            </a:r>
            <a:r>
              <a:rPr lang="es-ES" sz="1400" dirty="0" smtClean="0"/>
              <a:t>que nos permiten hacer un diagnóstico real de nuestra empresa o negocio, y que nos brindan los elementos necesarios para tomar decisiones. </a:t>
            </a:r>
          </a:p>
          <a:p>
            <a:endParaRPr lang="es-ES" sz="1400" dirty="0" smtClean="0"/>
          </a:p>
          <a:p>
            <a:r>
              <a:rPr lang="es-ES" sz="1400" b="1" dirty="0" smtClean="0"/>
              <a:t>Porque  solo si conocemos nuestra realidad, tendremos claro qué estrategias implementar en nuestra empresa u organización.</a:t>
            </a:r>
          </a:p>
          <a:p>
            <a:endParaRPr lang="es-ES" sz="1400" dirty="0" smtClean="0"/>
          </a:p>
          <a:p>
            <a:r>
              <a:rPr lang="es-CO" sz="1400" b="1" dirty="0" smtClean="0">
                <a:solidFill>
                  <a:srgbClr val="FF0000"/>
                </a:solidFill>
              </a:rPr>
              <a:t>MATRIZ FLOR </a:t>
            </a:r>
          </a:p>
          <a:p>
            <a:endParaRPr lang="es-ES" sz="1400" dirty="0" smtClean="0"/>
          </a:p>
          <a:p>
            <a:endParaRPr lang="es-ES" dirty="0" smtClean="0"/>
          </a:p>
          <a:p>
            <a:endParaRPr lang="es-C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5366" name="14 CuadroTexto"/>
          <p:cNvSpPr txBox="1">
            <a:spLocks noChangeArrowheads="1"/>
          </p:cNvSpPr>
          <p:nvPr/>
        </p:nvSpPr>
        <p:spPr bwMode="auto">
          <a:xfrm>
            <a:off x="1259632" y="1928813"/>
            <a:ext cx="67183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 smtClean="0">
                <a:solidFill>
                  <a:srgbClr val="FF0000"/>
                </a:solidFill>
              </a:rPr>
              <a:t>Factores Internos y Externos</a:t>
            </a:r>
            <a:endParaRPr lang="es-CO" sz="3600" b="1" dirty="0">
              <a:solidFill>
                <a:srgbClr val="FF0000"/>
              </a:solidFill>
            </a:endParaRPr>
          </a:p>
        </p:txBody>
      </p:sp>
      <p:pic>
        <p:nvPicPr>
          <p:cNvPr id="9" name="8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Flecha derecha"/>
          <p:cNvSpPr/>
          <p:nvPr/>
        </p:nvSpPr>
        <p:spPr>
          <a:xfrm>
            <a:off x="1619672" y="32849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9" name="18 Rectángulo"/>
          <p:cNvSpPr/>
          <p:nvPr/>
        </p:nvSpPr>
        <p:spPr>
          <a:xfrm>
            <a:off x="251520" y="2996952"/>
            <a:ext cx="1224136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b="1" dirty="0" smtClean="0">
                <a:solidFill>
                  <a:schemeClr val="tx1"/>
                </a:solidFill>
              </a:rPr>
              <a:t>EXTERNOS</a:t>
            </a:r>
            <a:r>
              <a:rPr lang="es-CO" dirty="0" smtClean="0">
                <a:solidFill>
                  <a:schemeClr val="tx1"/>
                </a:solidFill>
              </a:rPr>
              <a:t>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2699792" y="2564904"/>
            <a:ext cx="1800200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Economía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Relaciones Internacionales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Legislación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Competencia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Proveedores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Clientes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Tendencias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Normas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Tecnología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Cultura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Parte tributaria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788024" y="2852936"/>
            <a:ext cx="1224136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b="1" dirty="0" smtClean="0">
                <a:solidFill>
                  <a:schemeClr val="tx1"/>
                </a:solidFill>
              </a:rPr>
              <a:t>INTERNOS</a:t>
            </a:r>
            <a:r>
              <a:rPr lang="es-CO" dirty="0" smtClean="0">
                <a:solidFill>
                  <a:schemeClr val="tx1"/>
                </a:solidFill>
              </a:rPr>
              <a:t> 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2" name="21 Flecha derecha"/>
          <p:cNvSpPr/>
          <p:nvPr/>
        </p:nvSpPr>
        <p:spPr>
          <a:xfrm>
            <a:off x="6084168" y="30689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3" name="22 Rectángulo"/>
          <p:cNvSpPr/>
          <p:nvPr/>
        </p:nvSpPr>
        <p:spPr>
          <a:xfrm>
            <a:off x="7164288" y="2636912"/>
            <a:ext cx="1800200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Recursos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 Organización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Producto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Servicio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Tecnología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Procesos</a:t>
            </a:r>
          </a:p>
          <a:p>
            <a:pPr>
              <a:buFontTx/>
              <a:buChar char="-"/>
            </a:pPr>
            <a:r>
              <a:rPr lang="es-CO" dirty="0" smtClean="0">
                <a:solidFill>
                  <a:schemeClr val="bg1"/>
                </a:solidFill>
              </a:rPr>
              <a:t>Conocimiento financiero</a:t>
            </a: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 smtClean="0">
              <a:solidFill>
                <a:schemeClr val="bg1"/>
              </a:solidFill>
            </a:endParaRPr>
          </a:p>
          <a:p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4342" name="14 CuadroTexto"/>
          <p:cNvSpPr txBox="1">
            <a:spLocks noChangeArrowheads="1"/>
          </p:cNvSpPr>
          <p:nvPr/>
        </p:nvSpPr>
        <p:spPr bwMode="auto">
          <a:xfrm>
            <a:off x="2267744" y="1988840"/>
            <a:ext cx="40831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3600" b="1" dirty="0" smtClean="0">
                <a:solidFill>
                  <a:srgbClr val="FF0000"/>
                </a:solidFill>
              </a:rPr>
              <a:t>Matriz de Impacto</a:t>
            </a:r>
            <a:endParaRPr lang="es-CO" sz="3600" b="1" dirty="0">
              <a:solidFill>
                <a:srgbClr val="FF0000"/>
              </a:solidFill>
            </a:endParaRPr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547664" y="2708920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504056"/>
                <a:gridCol w="629816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Factores Externos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-2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-1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0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solidFill>
                            <a:schemeClr val="tx1"/>
                          </a:solidFill>
                        </a:rPr>
                        <a:t>+3</a:t>
                      </a:r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Factores Internos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099297" y="4221088"/>
            <a:ext cx="80447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s-CO" dirty="0" smtClean="0"/>
              <a:t> Los +3 que vienen de factores externos son una </a:t>
            </a:r>
            <a:r>
              <a:rPr lang="es-CO" b="1" dirty="0" smtClean="0"/>
              <a:t>OPORTUNIDAD</a:t>
            </a:r>
          </a:p>
          <a:p>
            <a:pPr>
              <a:buFont typeface="Arial" charset="0"/>
              <a:buChar char="•"/>
            </a:pPr>
            <a:r>
              <a:rPr lang="es-CO" dirty="0" smtClean="0"/>
              <a:t>Los - 3 que vienen de factores externos son una </a:t>
            </a:r>
            <a:r>
              <a:rPr lang="es-CO" b="1" dirty="0" smtClean="0"/>
              <a:t>AMENAZA </a:t>
            </a:r>
            <a:r>
              <a:rPr lang="es-CO" dirty="0" smtClean="0"/>
              <a:t>(RETO)</a:t>
            </a:r>
          </a:p>
          <a:p>
            <a:pPr>
              <a:buFont typeface="Arial" charset="0"/>
              <a:buChar char="•"/>
            </a:pPr>
            <a:r>
              <a:rPr lang="es-CO" dirty="0" smtClean="0"/>
              <a:t> Los +3 que vienen de factores internos son una </a:t>
            </a:r>
            <a:r>
              <a:rPr lang="es-CO" b="1" dirty="0" smtClean="0"/>
              <a:t>FORTALEZA</a:t>
            </a:r>
          </a:p>
          <a:p>
            <a:pPr>
              <a:buFont typeface="Arial" charset="0"/>
              <a:buChar char="•"/>
            </a:pPr>
            <a:r>
              <a:rPr lang="es-CO" dirty="0" smtClean="0"/>
              <a:t> Los -3 que vienen de factores internos son una </a:t>
            </a:r>
            <a:r>
              <a:rPr lang="es-CO" b="1" dirty="0" smtClean="0"/>
              <a:t>DEBILIDAD</a:t>
            </a:r>
            <a:r>
              <a:rPr lang="es-CO" dirty="0" smtClean="0"/>
              <a:t>  (LIMITACIÓN)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971600" y="5733256"/>
            <a:ext cx="6758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b="1" dirty="0" smtClean="0"/>
              <a:t>ME AFECTA MUCHO (-3)</a:t>
            </a:r>
          </a:p>
          <a:p>
            <a:pPr>
              <a:buFont typeface="Wingdings" pitchFamily="2" charset="2"/>
              <a:buChar char="ü"/>
            </a:pPr>
            <a:r>
              <a:rPr lang="es-CO" b="1" dirty="0" smtClean="0"/>
              <a:t>NO ME AFECTA O ME AFECTA DE MANERA POSITIVA (+3)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251520" y="2564904"/>
            <a:ext cx="327525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s-CO" dirty="0" smtClean="0"/>
              <a:t>Misión / Visión</a:t>
            </a:r>
          </a:p>
          <a:p>
            <a:pPr>
              <a:buFontTx/>
              <a:buChar char="-"/>
            </a:pPr>
            <a:r>
              <a:rPr lang="es-CO" dirty="0" smtClean="0"/>
              <a:t> Factores Internos y Externos</a:t>
            </a:r>
          </a:p>
          <a:p>
            <a:pPr>
              <a:buFontTx/>
              <a:buChar char="-"/>
            </a:pPr>
            <a:r>
              <a:rPr lang="es-CO" dirty="0" smtClean="0"/>
              <a:t> Matriz Flor</a:t>
            </a:r>
          </a:p>
          <a:p>
            <a:pPr>
              <a:buFontTx/>
              <a:buChar char="-"/>
            </a:pPr>
            <a:r>
              <a:rPr lang="es-CO" dirty="0" smtClean="0"/>
              <a:t> Objetivos</a:t>
            </a:r>
          </a:p>
          <a:p>
            <a:pPr>
              <a:buFontTx/>
              <a:buChar char="-"/>
            </a:pPr>
            <a:r>
              <a:rPr lang="es-CO" dirty="0" smtClean="0"/>
              <a:t> Estrategias</a:t>
            </a:r>
          </a:p>
          <a:p>
            <a:pPr>
              <a:buFontTx/>
              <a:buChar char="-"/>
            </a:pPr>
            <a:endParaRPr lang="es-CO" dirty="0" smtClean="0"/>
          </a:p>
          <a:p>
            <a:pPr>
              <a:buFontTx/>
              <a:buChar char="-"/>
            </a:pPr>
            <a:endParaRPr lang="es-CO" dirty="0" smtClean="0"/>
          </a:p>
          <a:p>
            <a:pPr>
              <a:buFontTx/>
              <a:buChar char="-"/>
            </a:pPr>
            <a:r>
              <a:rPr lang="es-CO" dirty="0" smtClean="0"/>
              <a:t> Actividades – Tácticas</a:t>
            </a:r>
          </a:p>
          <a:p>
            <a:r>
              <a:rPr lang="es-CO" dirty="0" smtClean="0"/>
              <a:t> </a:t>
            </a:r>
          </a:p>
          <a:p>
            <a:pPr>
              <a:buFontTx/>
              <a:buChar char="-"/>
            </a:pPr>
            <a:r>
              <a:rPr lang="es-CO" dirty="0" smtClean="0"/>
              <a:t>Puesta en marcha</a:t>
            </a:r>
          </a:p>
          <a:p>
            <a:r>
              <a:rPr lang="es-CO" dirty="0" smtClean="0"/>
              <a:t> </a:t>
            </a:r>
          </a:p>
          <a:p>
            <a:pPr>
              <a:buFontTx/>
              <a:buChar char="-"/>
            </a:pPr>
            <a:r>
              <a:rPr lang="es-CO" dirty="0" smtClean="0"/>
              <a:t>Control </a:t>
            </a:r>
          </a:p>
          <a:p>
            <a:pPr>
              <a:buFontTx/>
              <a:buChar char="-"/>
            </a:pPr>
            <a:endParaRPr lang="es-CO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691680" y="1916832"/>
            <a:ext cx="5240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rgbClr val="FF0000"/>
                </a:solidFill>
              </a:rPr>
              <a:t>ADMINISTRACIÓN  ESTRATÉGICA</a:t>
            </a:r>
            <a:endParaRPr lang="es-CO" sz="2400" b="1" dirty="0">
              <a:solidFill>
                <a:srgbClr val="FF0000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995936" y="2780928"/>
            <a:ext cx="144016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PLANEACIÓN</a:t>
            </a: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923928" y="4653136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ORGANIZACIÓN</a:t>
            </a:r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3923928" y="5157192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EJECUCIÓN</a:t>
            </a:r>
            <a:endParaRPr lang="es-CO" dirty="0"/>
          </a:p>
        </p:txBody>
      </p:sp>
      <p:sp>
        <p:nvSpPr>
          <p:cNvPr id="19" name="18 Rectángulo"/>
          <p:cNvSpPr/>
          <p:nvPr/>
        </p:nvSpPr>
        <p:spPr>
          <a:xfrm>
            <a:off x="3923928" y="5661248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CONTROL</a:t>
            </a:r>
            <a:endParaRPr lang="es-CO" dirty="0"/>
          </a:p>
        </p:txBody>
      </p:sp>
      <p:sp>
        <p:nvSpPr>
          <p:cNvPr id="20" name="19 Abrir llave"/>
          <p:cNvSpPr/>
          <p:nvPr/>
        </p:nvSpPr>
        <p:spPr>
          <a:xfrm flipH="1">
            <a:off x="3635896" y="2492896"/>
            <a:ext cx="216024" cy="3600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796136" y="314096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Largo plazo</a:t>
            </a:r>
            <a:endParaRPr lang="es-CO" dirty="0"/>
          </a:p>
        </p:txBody>
      </p:sp>
      <p:sp>
        <p:nvSpPr>
          <p:cNvPr id="22" name="21 Cerrar llave"/>
          <p:cNvSpPr/>
          <p:nvPr/>
        </p:nvSpPr>
        <p:spPr>
          <a:xfrm>
            <a:off x="5868144" y="5229200"/>
            <a:ext cx="72008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868144" y="4653136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Mediano plazo</a:t>
            </a:r>
            <a:endParaRPr lang="es-CO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084168" y="544522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Corto plazo</a:t>
            </a:r>
            <a:endParaRPr lang="es-CO" dirty="0"/>
          </a:p>
        </p:txBody>
      </p:sp>
      <p:sp>
        <p:nvSpPr>
          <p:cNvPr id="25" name="24 Cerrar llave"/>
          <p:cNvSpPr/>
          <p:nvPr/>
        </p:nvSpPr>
        <p:spPr>
          <a:xfrm>
            <a:off x="7236296" y="2636912"/>
            <a:ext cx="360040" cy="34563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26 Rectángulo"/>
          <p:cNvSpPr/>
          <p:nvPr/>
        </p:nvSpPr>
        <p:spPr>
          <a:xfrm>
            <a:off x="7668344" y="3140968"/>
            <a:ext cx="133164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dirty="0" smtClean="0"/>
              <a:t>Evaluación</a:t>
            </a:r>
          </a:p>
          <a:p>
            <a:r>
              <a:rPr lang="es-CO" dirty="0" smtClean="0"/>
              <a:t>y ajustes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9462" name="13 Rectángulo"/>
          <p:cNvSpPr>
            <a:spLocks noChangeArrowheads="1"/>
          </p:cNvSpPr>
          <p:nvPr/>
        </p:nvSpPr>
        <p:spPr bwMode="auto">
          <a:xfrm>
            <a:off x="683568" y="1700808"/>
            <a:ext cx="6984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Arial Narrow" pitchFamily="34" charset="0"/>
              </a:rPr>
              <a:t>EMPRESA</a:t>
            </a:r>
            <a:endParaRPr lang="es-CO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35283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750356" y="2276872"/>
            <a:ext cx="83936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dirty="0" smtClean="0"/>
              <a:t>Unión de esfuerzos que tienen un OBJETIVO COMÚN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En la empresa, ese objetivo común debe IRRADIARSE a todos los empleados</a:t>
            </a:r>
          </a:p>
          <a:p>
            <a:r>
              <a:rPr lang="es-CO" dirty="0" smtClean="0"/>
              <a:t>e implicados.</a:t>
            </a:r>
          </a:p>
          <a:p>
            <a:endParaRPr lang="es-CO" dirty="0" smtClean="0"/>
          </a:p>
          <a:p>
            <a:r>
              <a:rPr lang="es-CO" sz="1600" b="1" u="sng" dirty="0" smtClean="0"/>
              <a:t>CLASIFICACIÓN</a:t>
            </a:r>
          </a:p>
          <a:p>
            <a:endParaRPr lang="es-CO" dirty="0" smtClean="0"/>
          </a:p>
          <a:p>
            <a:pPr marL="342900" indent="-342900">
              <a:buAutoNum type="arabicPeriod"/>
            </a:pPr>
            <a:r>
              <a:rPr lang="es-CO" dirty="0" smtClean="0"/>
              <a:t>De acuerdo al objeto social        Con ánimo de lucro : </a:t>
            </a:r>
            <a:r>
              <a:rPr lang="es-CO" b="1" dirty="0" smtClean="0"/>
              <a:t>UTILIDAD</a:t>
            </a:r>
          </a:p>
          <a:p>
            <a:pPr marL="342900" indent="-342900"/>
            <a:r>
              <a:rPr lang="es-CO" dirty="0" smtClean="0"/>
              <a:t>        </a:t>
            </a:r>
          </a:p>
          <a:p>
            <a:pPr marL="342900" indent="-342900"/>
            <a:r>
              <a:rPr lang="es-CO" dirty="0" smtClean="0"/>
              <a:t>                                                         Sin ánimo de lucro: </a:t>
            </a:r>
            <a:r>
              <a:rPr lang="es-CO" b="1" dirty="0" smtClean="0"/>
              <a:t>EXCEDENTES </a:t>
            </a:r>
          </a:p>
          <a:p>
            <a:pPr marL="342900" indent="-342900"/>
            <a:r>
              <a:rPr lang="es-CO" b="1" dirty="0" smtClean="0"/>
              <a:t>                                                                                         REINVERTIDOS</a:t>
            </a:r>
          </a:p>
          <a:p>
            <a:pPr marL="342900" indent="-342900"/>
            <a:endParaRPr lang="es-CO" b="1" dirty="0" smtClean="0"/>
          </a:p>
          <a:p>
            <a:pPr marL="342900" indent="-342900"/>
            <a:r>
              <a:rPr lang="es-CO" dirty="0" smtClean="0"/>
              <a:t>2. Actividad económica                    - Comercial: Intermediación</a:t>
            </a:r>
          </a:p>
          <a:p>
            <a:pPr marL="342900" indent="-342900"/>
            <a:r>
              <a:rPr lang="es-CO" dirty="0" smtClean="0"/>
              <a:t>                                                         - Servicios: conocimientos y habilidades</a:t>
            </a:r>
          </a:p>
          <a:p>
            <a:pPr marL="342900" indent="-342900"/>
            <a:r>
              <a:rPr lang="es-CO" dirty="0" smtClean="0"/>
              <a:t>                                                         - Industrial: transferencia materia prima</a:t>
            </a:r>
          </a:p>
          <a:p>
            <a:pPr marL="342900" indent="-342900"/>
            <a:endParaRPr lang="es-CO" dirty="0"/>
          </a:p>
        </p:txBody>
      </p:sp>
      <p:sp>
        <p:nvSpPr>
          <p:cNvPr id="11" name="10 Cerrar llave"/>
          <p:cNvSpPr/>
          <p:nvPr/>
        </p:nvSpPr>
        <p:spPr>
          <a:xfrm>
            <a:off x="4139952" y="4005064"/>
            <a:ext cx="144016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13 Cerrar llave"/>
          <p:cNvSpPr/>
          <p:nvPr/>
        </p:nvSpPr>
        <p:spPr>
          <a:xfrm>
            <a:off x="4139952" y="5517232"/>
            <a:ext cx="72008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9462" name="13 Rectángulo"/>
          <p:cNvSpPr>
            <a:spLocks noChangeArrowheads="1"/>
          </p:cNvSpPr>
          <p:nvPr/>
        </p:nvSpPr>
        <p:spPr bwMode="auto">
          <a:xfrm>
            <a:off x="683568" y="1484784"/>
            <a:ext cx="6984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Arial Narrow" pitchFamily="34" charset="0"/>
              </a:rPr>
              <a:t>EMPRESA</a:t>
            </a:r>
            <a:endParaRPr lang="es-CO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35283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2060848"/>
            <a:ext cx="87129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/>
              <a:t>3. Tipo de sociedad         Unipersonal:</a:t>
            </a:r>
            <a:r>
              <a:rPr lang="es-CO" sz="1600" dirty="0" smtClean="0"/>
              <a:t> 1 socio.  Registro mediante documento</a:t>
            </a:r>
          </a:p>
          <a:p>
            <a:r>
              <a:rPr lang="es-CO" sz="1600" dirty="0" smtClean="0"/>
              <a:t>                                                                         privado en Cámara de Comercio</a:t>
            </a:r>
          </a:p>
          <a:p>
            <a:endParaRPr lang="es-CO" sz="1600" dirty="0" smtClean="0"/>
          </a:p>
          <a:p>
            <a:r>
              <a:rPr lang="es-CO" sz="1600" b="1" dirty="0" smtClean="0"/>
              <a:t>                                          Sociedad </a:t>
            </a:r>
            <a:r>
              <a:rPr lang="es-CO" sz="1600" b="1" dirty="0" smtClean="0"/>
              <a:t>Ltda</a:t>
            </a:r>
            <a:r>
              <a:rPr lang="es-CO" sz="1600" b="1" dirty="0" smtClean="0"/>
              <a:t>:  </a:t>
            </a:r>
            <a:r>
              <a:rPr lang="es-CO" sz="1600" dirty="0" smtClean="0"/>
              <a:t>Mínimo 2 socios. Máximo 24. </a:t>
            </a:r>
          </a:p>
          <a:p>
            <a:r>
              <a:rPr lang="es-CO" sz="1600" dirty="0" smtClean="0"/>
              <a:t>                                                               Documento privado o escritura pública</a:t>
            </a:r>
          </a:p>
          <a:p>
            <a:r>
              <a:rPr lang="es-CO" sz="1600" dirty="0" smtClean="0"/>
              <a:t>                                                               (Notaría). Cada socio es dueño hasta </a:t>
            </a:r>
          </a:p>
          <a:p>
            <a:r>
              <a:rPr lang="es-CO" sz="1600" dirty="0" smtClean="0"/>
              <a:t>                                                               el porcentaje que aportó.</a:t>
            </a:r>
          </a:p>
          <a:p>
            <a:r>
              <a:rPr lang="es-CO" sz="1600" dirty="0" smtClean="0"/>
              <a:t>                   </a:t>
            </a:r>
          </a:p>
          <a:p>
            <a:r>
              <a:rPr lang="es-CO" sz="1600" dirty="0" smtClean="0"/>
              <a:t>                                          </a:t>
            </a:r>
            <a:r>
              <a:rPr lang="es-CO" sz="1600" b="1" dirty="0" smtClean="0"/>
              <a:t>Sociedad Anónima: </a:t>
            </a:r>
            <a:r>
              <a:rPr lang="es-CO" sz="1600" dirty="0" smtClean="0"/>
              <a:t>Mínimo 5 socios. </a:t>
            </a:r>
          </a:p>
          <a:p>
            <a:r>
              <a:rPr lang="es-CO" sz="1600" dirty="0" smtClean="0"/>
              <a:t>                                                                      Máximo (depende del # de acciones)</a:t>
            </a:r>
          </a:p>
          <a:p>
            <a:endParaRPr lang="es-CO" sz="1600" dirty="0" smtClean="0"/>
          </a:p>
          <a:p>
            <a:r>
              <a:rPr lang="es-CO" sz="1600" dirty="0" smtClean="0"/>
              <a:t>                                          </a:t>
            </a:r>
            <a:r>
              <a:rPr lang="es-CO" sz="1600" b="1" dirty="0" smtClean="0"/>
              <a:t>Sociedad en comanditas </a:t>
            </a:r>
            <a:r>
              <a:rPr lang="es-CO" sz="1600" dirty="0" smtClean="0"/>
              <a:t>(encomiendas):</a:t>
            </a:r>
          </a:p>
          <a:p>
            <a:r>
              <a:rPr lang="es-CO" sz="1600" dirty="0" smtClean="0"/>
              <a:t>                                                                                       Socio </a:t>
            </a:r>
            <a:r>
              <a:rPr lang="es-CO" sz="1600" dirty="0" smtClean="0"/>
              <a:t>comanditorio</a:t>
            </a:r>
            <a:r>
              <a:rPr lang="es-CO" sz="1600" dirty="0" smtClean="0"/>
              <a:t> (pone el dinero)</a:t>
            </a:r>
          </a:p>
          <a:p>
            <a:r>
              <a:rPr lang="es-CO" sz="1600" dirty="0" smtClean="0"/>
              <a:t>                                                                                       Socio gestor: (ejecuta)</a:t>
            </a:r>
          </a:p>
          <a:p>
            <a:endParaRPr lang="es-CO" sz="1400" dirty="0" smtClean="0"/>
          </a:p>
          <a:p>
            <a:r>
              <a:rPr lang="es-CO" sz="1400" dirty="0" smtClean="0"/>
              <a:t>                                         </a:t>
            </a:r>
            <a:r>
              <a:rPr lang="es-CO" sz="1600" b="1" dirty="0" smtClean="0"/>
              <a:t>S.A.S</a:t>
            </a:r>
            <a:r>
              <a:rPr lang="es-CO" sz="1600" dirty="0" smtClean="0"/>
              <a:t>: Sociedad por Acción Simplificada – para generación de empresa</a:t>
            </a:r>
          </a:p>
          <a:p>
            <a:r>
              <a:rPr lang="es-CO" sz="1600" dirty="0" smtClean="0"/>
              <a:t>                                                Toda sociedad unipersonal puede convertirse en SAS.  </a:t>
            </a:r>
          </a:p>
          <a:p>
            <a:r>
              <a:rPr lang="es-CO" dirty="0" smtClean="0"/>
              <a:t>                                                 </a:t>
            </a:r>
          </a:p>
          <a:p>
            <a:r>
              <a:rPr lang="es-CO" dirty="0" smtClean="0"/>
              <a:t>                                         </a:t>
            </a:r>
          </a:p>
          <a:p>
            <a:r>
              <a:rPr lang="es-CO" dirty="0" smtClean="0"/>
              <a:t>           </a:t>
            </a:r>
          </a:p>
          <a:p>
            <a:pPr marL="342900" indent="-342900"/>
            <a:r>
              <a:rPr lang="es-CO" dirty="0" smtClean="0"/>
              <a:t>                                                         </a:t>
            </a:r>
            <a:endParaRPr lang="es-CO" dirty="0"/>
          </a:p>
        </p:txBody>
      </p:sp>
      <p:sp>
        <p:nvSpPr>
          <p:cNvPr id="15" name="14 Cerrar llave"/>
          <p:cNvSpPr/>
          <p:nvPr/>
        </p:nvSpPr>
        <p:spPr>
          <a:xfrm>
            <a:off x="1835696" y="2060848"/>
            <a:ext cx="432048" cy="43204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9462" name="13 Rectángulo"/>
          <p:cNvSpPr>
            <a:spLocks noChangeArrowheads="1"/>
          </p:cNvSpPr>
          <p:nvPr/>
        </p:nvSpPr>
        <p:spPr bwMode="auto">
          <a:xfrm>
            <a:off x="683568" y="1700808"/>
            <a:ext cx="6984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Arial Narrow" pitchFamily="34" charset="0"/>
              </a:rPr>
              <a:t>EMPRESA</a:t>
            </a:r>
            <a:endParaRPr lang="es-CO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35283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2204864"/>
            <a:ext cx="839364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endParaRPr lang="es-CO" b="1" dirty="0" smtClean="0"/>
          </a:p>
          <a:p>
            <a:pPr>
              <a:buFont typeface="Arial" charset="0"/>
              <a:buChar char="•"/>
            </a:pPr>
            <a:endParaRPr lang="es-CO" sz="2000" b="1" dirty="0" smtClean="0"/>
          </a:p>
          <a:p>
            <a:pPr>
              <a:buFont typeface="Arial" charset="0"/>
              <a:buChar char="•"/>
            </a:pPr>
            <a:r>
              <a:rPr lang="es-CO" sz="2000" b="1" dirty="0" smtClean="0"/>
              <a:t>Cubrimiento geográfico     </a:t>
            </a:r>
            <a:r>
              <a:rPr lang="es-CO" sz="2000" dirty="0" smtClean="0"/>
              <a:t> Local</a:t>
            </a:r>
          </a:p>
          <a:p>
            <a:r>
              <a:rPr lang="es-CO" sz="2000" dirty="0" smtClean="0"/>
              <a:t>                                                Municipio</a:t>
            </a:r>
          </a:p>
          <a:p>
            <a:r>
              <a:rPr lang="es-CO" sz="2000" dirty="0" smtClean="0"/>
              <a:t>                                                Provincia</a:t>
            </a:r>
          </a:p>
          <a:p>
            <a:r>
              <a:rPr lang="es-CO" sz="2000" dirty="0" smtClean="0"/>
              <a:t>                                                Departamento</a:t>
            </a:r>
          </a:p>
          <a:p>
            <a:r>
              <a:rPr lang="es-CO" sz="2000" dirty="0" smtClean="0"/>
              <a:t>                                                Nacional</a:t>
            </a:r>
          </a:p>
          <a:p>
            <a:r>
              <a:rPr lang="es-CO" sz="2000" dirty="0" smtClean="0"/>
              <a:t>                                                Multinacional o Internacional</a:t>
            </a:r>
          </a:p>
          <a:p>
            <a:endParaRPr lang="es-CO" sz="2000" dirty="0" smtClean="0"/>
          </a:p>
          <a:p>
            <a:pPr>
              <a:buFont typeface="Arial" charset="0"/>
              <a:buChar char="•"/>
            </a:pPr>
            <a:r>
              <a:rPr lang="es-CO" sz="2000" b="1" dirty="0" smtClean="0"/>
              <a:t>Procedencia del capital      </a:t>
            </a:r>
            <a:r>
              <a:rPr lang="es-CO" sz="2000" dirty="0" smtClean="0"/>
              <a:t> Pública</a:t>
            </a:r>
          </a:p>
          <a:p>
            <a:r>
              <a:rPr lang="es-CO" sz="2000" dirty="0" smtClean="0"/>
              <a:t>                                                 Privada</a:t>
            </a:r>
          </a:p>
          <a:p>
            <a:r>
              <a:rPr lang="es-CO" sz="2000" dirty="0" smtClean="0"/>
              <a:t>                                                 Mixto</a:t>
            </a:r>
          </a:p>
          <a:p>
            <a:endParaRPr lang="es-CO" dirty="0" smtClean="0"/>
          </a:p>
          <a:p>
            <a:pPr marL="342900" indent="-342900"/>
            <a:endParaRPr lang="es-CO" dirty="0"/>
          </a:p>
        </p:txBody>
      </p:sp>
      <p:sp>
        <p:nvSpPr>
          <p:cNvPr id="15" name="14 Cerrar llave"/>
          <p:cNvSpPr/>
          <p:nvPr/>
        </p:nvSpPr>
        <p:spPr>
          <a:xfrm>
            <a:off x="3491880" y="2780928"/>
            <a:ext cx="72008" cy="18722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16" name="15 Cerrar llave"/>
          <p:cNvSpPr/>
          <p:nvPr/>
        </p:nvSpPr>
        <p:spPr>
          <a:xfrm>
            <a:off x="3491880" y="4941168"/>
            <a:ext cx="72008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45183" y="3717031"/>
          <a:ext cx="6747367" cy="1872209"/>
        </p:xfrm>
        <a:graphic>
          <a:graphicData uri="http://schemas.openxmlformats.org/presentationml/2006/ole">
            <p:oleObj spid="_x0000_s3074" name="Hoja de cálculo" r:id="rId4" imgW="3467167" imgH="962121" progId="Excel.Sheet.12">
              <p:embed/>
            </p:oleObj>
          </a:graphicData>
        </a:graphic>
      </p:graphicFrame>
      <p:sp>
        <p:nvSpPr>
          <p:cNvPr id="8" name="7 Rectángulo"/>
          <p:cNvSpPr/>
          <p:nvPr/>
        </p:nvSpPr>
        <p:spPr>
          <a:xfrm>
            <a:off x="3239026" y="1988840"/>
            <a:ext cx="2058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FF0000"/>
                </a:solidFill>
                <a:latin typeface="Arial Narrow" pitchFamily="34" charset="0"/>
              </a:rPr>
              <a:t>EMPRESA</a:t>
            </a:r>
            <a:endParaRPr lang="es-CO" sz="36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27584" y="2780928"/>
            <a:ext cx="25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* Tamaño o magnitud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523</Words>
  <Application>Microsoft Office PowerPoint</Application>
  <PresentationFormat>Presentación en pantalla (4:3)</PresentationFormat>
  <Paragraphs>142</Paragraphs>
  <Slides>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Tema de Office</vt:lpstr>
      <vt:lpstr>Hoja de cálculo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174</cp:revision>
  <dcterms:created xsi:type="dcterms:W3CDTF">2010-03-18T20:45:58Z</dcterms:created>
  <dcterms:modified xsi:type="dcterms:W3CDTF">2011-08-15T19:09:04Z</dcterms:modified>
</cp:coreProperties>
</file>